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68" r:id="rId3"/>
    <p:sldId id="277" r:id="rId4"/>
    <p:sldId id="278" r:id="rId5"/>
    <p:sldId id="279" r:id="rId6"/>
    <p:sldId id="286" r:id="rId7"/>
    <p:sldId id="287" r:id="rId8"/>
    <p:sldId id="289" r:id="rId9"/>
    <p:sldId id="290" r:id="rId10"/>
    <p:sldId id="291" r:id="rId11"/>
    <p:sldId id="275" r:id="rId12"/>
    <p:sldId id="276" r:id="rId13"/>
    <p:sldId id="266" r:id="rId14"/>
  </p:sldIdLst>
  <p:sldSz cx="18288000" cy="10287000"/>
  <p:notesSz cx="6858000" cy="9144000"/>
  <p:embeddedFontLst>
    <p:embeddedFont>
      <p:font typeface="Avenir Next LT Pro" panose="020B0504020202020204" pitchFamily="34" charset="0"/>
      <p:regular r:id="rId16"/>
      <p:bold r:id="rId17"/>
      <p:italic r:id="rId18"/>
      <p:boldItalic r:id="rId19"/>
    </p:embeddedFont>
    <p:embeddedFont>
      <p:font typeface="Avenir Next LT Pro Light" panose="020B0304020202020204" pitchFamily="34" charset="0"/>
      <p:regular r:id="rId20"/>
      <p:italic r:id="rId21"/>
    </p:embeddedFont>
    <p:embeddedFont>
      <p:font typeface="Georgia Pro Semibold" panose="02040702050405020303" pitchFamily="18" charset="0"/>
      <p:regular r:id="rId22"/>
      <p:bold r:id="rId23"/>
      <p:italic r:id="rId24"/>
      <p:boldItalic r:id="rId25"/>
    </p:embeddedFont>
    <p:embeddedFont>
      <p:font typeface="Gobo Caps" panose="02000503000000000000" pitchFamily="50" charset="0"/>
      <p:regular r:id="rId26"/>
      <p:italic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3F0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4" autoAdjust="0"/>
    <p:restoredTop sz="94570" autoAdjust="0"/>
  </p:normalViewPr>
  <p:slideViewPr>
    <p:cSldViewPr>
      <p:cViewPr varScale="1">
        <p:scale>
          <a:sx n="52" d="100"/>
          <a:sy n="52" d="100"/>
        </p:scale>
        <p:origin x="6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B2A13-159A-1E43-9D95-C398FA220D4E}" type="datetimeFigureOut">
              <a:rPr lang="en-US" smtClean="0"/>
              <a:t>7/14/2026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43681-5C4B-E94F-8B6E-0183A8BDC73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80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43681-5C4B-E94F-8B6E-0183A8BDC7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41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43681-5C4B-E94F-8B6E-0183A8BDC73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42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443681-5C4B-E94F-8B6E-0183A8BDC73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17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528" y="1683545"/>
            <a:ext cx="15109383" cy="2967519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528" y="5264945"/>
            <a:ext cx="15109383" cy="2621756"/>
          </a:xfrm>
        </p:spPr>
        <p:txBody>
          <a:bodyPr>
            <a:normAutofit/>
          </a:bodyPr>
          <a:lstStyle>
            <a:lvl1pPr marL="0" indent="0" algn="l">
              <a:buNone/>
              <a:defRPr sz="3000" i="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528" y="204788"/>
            <a:ext cx="4114800" cy="547688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7/14/2026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5528" y="9534526"/>
            <a:ext cx="6172200" cy="547688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4901536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589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5528" y="204788"/>
            <a:ext cx="4114800" cy="547688"/>
          </a:xfrm>
        </p:spPr>
        <p:txBody>
          <a:bodyPr/>
          <a:lstStyle/>
          <a:p>
            <a:fld id="{9376191F-481E-48E9-BB9A-369A67A7362D}" type="datetime1">
              <a:rPr lang="en-US" smtClean="0"/>
              <a:t>7/14/2026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3465896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32889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1180603"/>
            <a:ext cx="15109383" cy="3470462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28" y="5264945"/>
            <a:ext cx="15109383" cy="3869531"/>
          </a:xfr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4901536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27086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576" y="3782828"/>
            <a:ext cx="6967728" cy="5482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88204" y="3782828"/>
            <a:ext cx="6916707" cy="5482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3479456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1939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1180601"/>
            <a:ext cx="15109383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529" y="3782827"/>
            <a:ext cx="7268081" cy="1170659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95529" y="5049585"/>
            <a:ext cx="7268081" cy="3967194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601038" y="3782827"/>
            <a:ext cx="7303874" cy="1170659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601038" y="5049585"/>
            <a:ext cx="7303874" cy="3967194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7/14/2026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564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7" y="1180603"/>
            <a:ext cx="15116334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7/14/2026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3528495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9190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7/14/2026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8895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1180602"/>
            <a:ext cx="6473079" cy="333472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8130129" cy="7310438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8" y="5143500"/>
            <a:ext cx="6473079" cy="3659982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4790203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584785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9" y="1180602"/>
            <a:ext cx="5898356" cy="333472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8130129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5529" y="5143501"/>
            <a:ext cx="5898356" cy="3659981"/>
          </a:xfrm>
        </p:spPr>
        <p:txBody>
          <a:bodyPr>
            <a:normAutofit/>
          </a:bodyPr>
          <a:lstStyle>
            <a:lvl1pPr marL="0" indent="0">
              <a:buNone/>
              <a:defRPr sz="30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7/14/2026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4790203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5700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5338" y="3500185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456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961561" y="1180601"/>
            <a:ext cx="3943350" cy="80848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88579" y="1180601"/>
            <a:ext cx="10559103" cy="80848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7/14/2026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0925441" y="1875493"/>
            <a:ext cx="1458362" cy="6857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787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14629545" y="8275002"/>
            <a:ext cx="3658455" cy="2011998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6164076" y="7806046"/>
            <a:ext cx="1329212" cy="120374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7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922772" y="-922771"/>
            <a:ext cx="1627968" cy="3473513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1180603"/>
            <a:ext cx="15116336" cy="19883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8576" y="3782828"/>
            <a:ext cx="15116336" cy="532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8577" y="204788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 cap="none" spc="165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7/14/2026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8577" y="9534526"/>
            <a:ext cx="517598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 cap="none" spc="165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483051" y="9534526"/>
            <a:ext cx="794714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 cap="none" spc="165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2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1371600" rtl="0" eaLnBrk="1" latinLnBrk="0" hangingPunct="1">
        <a:lnSpc>
          <a:spcPct val="100000"/>
        </a:lnSpc>
        <a:spcBef>
          <a:spcPct val="0"/>
        </a:spcBef>
        <a:buNone/>
        <a:defRPr sz="5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110000"/>
        </a:lnSpc>
        <a:spcBef>
          <a:spcPts val="150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342900" algn="l" defTabSz="13716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13716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-342900" algn="l" defTabSz="13716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1371600" rtl="0" eaLnBrk="1" latinLnBrk="0" hangingPunct="1">
        <a:lnSpc>
          <a:spcPct val="11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uropean-union.europa.eu/institutions-law-budget/institutions-and-bodies/types-institutions-and-bodies_sk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38490B-BB7C-36E2-E1D5-283EF4A8BD73}"/>
              </a:ext>
            </a:extLst>
          </p:cNvPr>
          <p:cNvSpPr/>
          <p:nvPr/>
        </p:nvSpPr>
        <p:spPr>
          <a:xfrm>
            <a:off x="15011400" y="4303700"/>
            <a:ext cx="1828800" cy="533400"/>
          </a:xfrm>
          <a:prstGeom prst="rect">
            <a:avLst/>
          </a:prstGeom>
          <a:solidFill>
            <a:srgbClr val="F3F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09035C35-EC0B-3949-4C68-7B8E048A5526}"/>
              </a:ext>
            </a:extLst>
          </p:cNvPr>
          <p:cNvSpPr/>
          <p:nvPr/>
        </p:nvSpPr>
        <p:spPr>
          <a:xfrm>
            <a:off x="0" y="0"/>
            <a:ext cx="18379204" cy="10287000"/>
          </a:xfrm>
          <a:custGeom>
            <a:avLst/>
            <a:gdLst/>
            <a:ahLst/>
            <a:cxnLst/>
            <a:rect l="l" t="t" r="r" b="b"/>
            <a:pathLst>
              <a:path w="18379204" h="10287000">
                <a:moveTo>
                  <a:pt x="0" y="0"/>
                </a:moveTo>
                <a:lnTo>
                  <a:pt x="18379204" y="0"/>
                </a:lnTo>
                <a:lnTo>
                  <a:pt x="183792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9" b="-249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201BEF-2F3F-2B17-91E2-99A2AF0863CE}"/>
              </a:ext>
            </a:extLst>
          </p:cNvPr>
          <p:cNvSpPr/>
          <p:nvPr/>
        </p:nvSpPr>
        <p:spPr>
          <a:xfrm>
            <a:off x="685800" y="1485900"/>
            <a:ext cx="5334000" cy="3048000"/>
          </a:xfrm>
          <a:prstGeom prst="rect">
            <a:avLst/>
          </a:prstGeom>
          <a:solidFill>
            <a:srgbClr val="F3F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75D480B-52ED-4691-E756-02510886223E}"/>
              </a:ext>
            </a:extLst>
          </p:cNvPr>
          <p:cNvSpPr txBox="1"/>
          <p:nvPr/>
        </p:nvSpPr>
        <p:spPr>
          <a:xfrm>
            <a:off x="685800" y="2512291"/>
            <a:ext cx="6629400" cy="2187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20"/>
              </a:lnSpc>
            </a:pPr>
            <a:r>
              <a:rPr lang="en-US" sz="6651" i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M3 U3</a:t>
            </a:r>
          </a:p>
          <a:p>
            <a:pPr>
              <a:lnSpc>
                <a:spcPts val="5520"/>
              </a:lnSpc>
            </a:pPr>
            <a:endParaRPr lang="en-US" sz="6651" i="1" spc="-192" dirty="0">
              <a:latin typeface="Gobo Caps" panose="02000503000000000000" pitchFamily="50" charset="0"/>
              <a:ea typeface="Gobo Caps" panose="02000503000000000000" pitchFamily="50" charset="0"/>
              <a:cs typeface="Poppins Semi-Bold"/>
              <a:sym typeface="Poppins Semi-Bold"/>
            </a:endParaRPr>
          </a:p>
          <a:p>
            <a:pPr>
              <a:lnSpc>
                <a:spcPts val="5520"/>
              </a:lnSpc>
            </a:pPr>
            <a:r>
              <a:rPr lang="en-US" sz="6651" i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Európske</a:t>
            </a:r>
            <a:r>
              <a:rPr lang="en-US" sz="6651" i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651" i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inštitúcie</a:t>
            </a:r>
            <a:endParaRPr lang="en-US" sz="6651" i="1" spc="-192" dirty="0">
              <a:latin typeface="Gobo Caps" panose="02000503000000000000" pitchFamily="50" charset="0"/>
              <a:ea typeface="Gobo Caps" panose="02000503000000000000" pitchFamily="50" charset="0"/>
              <a:cs typeface="Poppins Semi-Bold"/>
              <a:sym typeface="Poppins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385079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4B1CDDD3-7468-A866-DDC5-0362F2C59937}"/>
              </a:ext>
            </a:extLst>
          </p:cNvPr>
          <p:cNvSpPr txBox="1"/>
          <p:nvPr/>
        </p:nvSpPr>
        <p:spPr>
          <a:xfrm>
            <a:off x="0" y="4776669"/>
            <a:ext cx="18288000" cy="733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20"/>
              </a:lnSpc>
            </a:pPr>
            <a:r>
              <a:rPr lang="en-US" sz="6651" b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Ako</a:t>
            </a:r>
            <a:r>
              <a:rPr lang="en-US" sz="6651" b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651" b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fungujú</a:t>
            </a:r>
            <a:r>
              <a:rPr lang="en-US" sz="6651" b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651" b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hlavné</a:t>
            </a:r>
            <a:r>
              <a:rPr lang="en-US" sz="6651" b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651" b="1" spc="-192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inštitúcie</a:t>
            </a:r>
            <a:r>
              <a:rPr lang="en-US" sz="6651" b="1" spc="-192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EÚ?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38490B-BB7C-36E2-E1D5-283EF4A8BD73}"/>
              </a:ext>
            </a:extLst>
          </p:cNvPr>
          <p:cNvSpPr/>
          <p:nvPr/>
        </p:nvSpPr>
        <p:spPr>
          <a:xfrm>
            <a:off x="15011400" y="3928708"/>
            <a:ext cx="1828800" cy="533400"/>
          </a:xfrm>
          <a:prstGeom prst="rect">
            <a:avLst/>
          </a:prstGeom>
          <a:solidFill>
            <a:srgbClr val="F3F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D6F0E7-618B-A355-EF8F-670CCB9A301F}"/>
              </a:ext>
            </a:extLst>
          </p:cNvPr>
          <p:cNvSpPr/>
          <p:nvPr/>
        </p:nvSpPr>
        <p:spPr>
          <a:xfrm>
            <a:off x="7620000" y="4191024"/>
            <a:ext cx="1524000" cy="575908"/>
          </a:xfrm>
          <a:prstGeom prst="rect">
            <a:avLst/>
          </a:prstGeom>
          <a:solidFill>
            <a:srgbClr val="F3F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729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38490B-BB7C-36E2-E1D5-283EF4A8BD73}"/>
              </a:ext>
            </a:extLst>
          </p:cNvPr>
          <p:cNvSpPr/>
          <p:nvPr/>
        </p:nvSpPr>
        <p:spPr>
          <a:xfrm>
            <a:off x="15011400" y="4303700"/>
            <a:ext cx="1828800" cy="533400"/>
          </a:xfrm>
          <a:prstGeom prst="rect">
            <a:avLst/>
          </a:prstGeom>
          <a:solidFill>
            <a:srgbClr val="F3F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EDCFF-896E-F127-8C63-D82DB836AF86}"/>
              </a:ext>
            </a:extLst>
          </p:cNvPr>
          <p:cNvSpPr txBox="1"/>
          <p:nvPr/>
        </p:nvSpPr>
        <p:spPr>
          <a:xfrm>
            <a:off x="2362200" y="3665627"/>
            <a:ext cx="13563600" cy="2955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"/>
              </a:rPr>
              <a:t>Kto navrhuje zákony?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"/>
              </a:rPr>
              <a:t>Kto o nich hlasuje?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"/>
              </a:rPr>
              <a:t>Kto zastupuje občanov?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3200" dirty="0">
                <a:latin typeface=""/>
              </a:rPr>
              <a:t>Kto zastupuje členské štáty?</a:t>
            </a:r>
            <a:endParaRPr lang="en-US" sz="3200" dirty="0"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94523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 fontScale="90000"/>
          </a:bodyPr>
          <a:lstStyle/>
          <a:p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Európska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komisia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: </a:t>
            </a:r>
            <a:b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</a:b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N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a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vrh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uje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zákon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y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2" y="4000500"/>
            <a:ext cx="9486398" cy="5656511"/>
          </a:xfrm>
        </p:spPr>
        <p:txBody>
          <a:bodyPr>
            <a:noAutofit/>
          </a:bodyPr>
          <a:lstStyle/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komisia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koná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v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mene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ako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celku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nie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v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mene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jednotlivých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krajín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lang="en-US" sz="2000" spc="110" dirty="0"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Je</a:t>
            </a:r>
            <a:r>
              <a:rPr kumimoji="0" lang="sk-SK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hlavnou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úlohou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je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navrhovať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nové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právne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predpisy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EÚ,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okrem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toho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však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tiež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b="1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Zabezpečuje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správne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uplatňovanie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pravidiel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</a:t>
            </a: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Spravuje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rozpočet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 a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programy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</a:t>
            </a: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Zastupuje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Úniu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pri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niektorých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medzinárodných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rokovaniach</a:t>
            </a: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Komisiu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tvorí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jeden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komisár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z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každého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členského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štátu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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Predstavte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si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Komisiu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ako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„motor“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legislatívneho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procesu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EÚ: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navrhuje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nápady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a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následne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pomáha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tieto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nápady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pre</a:t>
            </a:r>
            <a:r>
              <a:rPr kumimoji="0" lang="sk-SK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sad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iť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 do reality.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b="1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b="1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D8276A-9537-2078-C703-D99F2F119105}"/>
              </a:ext>
            </a:extLst>
          </p:cNvPr>
          <p:cNvSpPr txBox="1"/>
          <p:nvPr/>
        </p:nvSpPr>
        <p:spPr>
          <a:xfrm>
            <a:off x="10536425" y="8255318"/>
            <a:ext cx="6932779" cy="53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Európska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komisia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na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čele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s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jej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predsedníčkou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Ursulou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von der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Leyenovou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(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uprostred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).</a:t>
            </a: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📍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Sídlo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v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Bruseli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, </a:t>
            </a: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Belgicko</a:t>
            </a:r>
            <a:endParaRPr lang="en-US" sz="1200" i="1" spc="50" dirty="0">
              <a:latin typeface="Arial" panose="020B0604020202020204" pitchFamily="34" charset="0"/>
              <a:ea typeface="Poppins Italics"/>
              <a:cs typeface="Arial" panose="020B0604020202020204" pitchFamily="34" charset="0"/>
              <a:sym typeface="Poppins Italics"/>
            </a:endParaRP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 err="1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Zdroj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: European Commission Audiovisual Service </a:t>
            </a:r>
            <a:r>
              <a:rPr lang="en-US" sz="1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European Union</a:t>
            </a:r>
          </a:p>
        </p:txBody>
      </p:sp>
      <p:pic>
        <p:nvPicPr>
          <p:cNvPr id="1028" name="Picture 4" descr="Audiovisual Service - Commissions européennes depuis 1958">
            <a:extLst>
              <a:ext uri="{FF2B5EF4-FFF2-40B4-BE49-F238E27FC236}">
                <a16:creationId xmlns:a16="http://schemas.microsoft.com/office/drawing/2014/main" id="{65AC800F-8DAC-8B15-325D-946921976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6425" y="4140973"/>
            <a:ext cx="6959938" cy="405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uropean Commission visual identity - European Commission">
            <a:extLst>
              <a:ext uri="{FF2B5EF4-FFF2-40B4-BE49-F238E27FC236}">
                <a16:creationId xmlns:a16="http://schemas.microsoft.com/office/drawing/2014/main" id="{EEE64E18-DFA3-96B8-B606-D5286597D3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1"/>
          <a:stretch/>
        </p:blipFill>
        <p:spPr bwMode="auto">
          <a:xfrm>
            <a:off x="15697200" y="9287235"/>
            <a:ext cx="2535488" cy="99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61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 fontScale="90000"/>
          </a:bodyPr>
          <a:lstStyle/>
          <a:p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Európsky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parlament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: </a:t>
            </a:r>
            <a:b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</a:b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Zastup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uje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občanov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2" y="4000500"/>
            <a:ext cx="10324598" cy="4932355"/>
          </a:xfrm>
        </p:spPr>
        <p:txBody>
          <a:bodyPr>
            <a:noAutofit/>
          </a:bodyPr>
          <a:lstStyle/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pl-PL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Európsky parlament zastupuje občanov EÚ.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Poslanci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Európskeho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parlamentu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kumimoji="0" lang="sk-SK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EP)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sú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volení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občanmi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raz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za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päť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rokov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lang="sk-SK" sz="2000" b="1" spc="110" dirty="0"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lavné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úlohy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sk-SK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Európskeho parlamentu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sú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b="1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diskutovať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hlasovať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právnych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predpisoch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</a:t>
            </a:r>
            <a:endParaRPr kumimoji="0" lang="sk-SK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schvaľovať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rozpočet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EÚ</a:t>
            </a:r>
            <a:endParaRPr kumimoji="0" lang="sk-SK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ts val="3036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vykonávať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dohľad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nad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Európskou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komisiou</a:t>
            </a: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ts val="3036"/>
              </a:lnSpc>
              <a:spcBef>
                <a:spcPts val="0"/>
              </a:spcBef>
              <a:defRPr/>
            </a:pP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Wingdings" pitchFamily="2" charset="2"/>
              </a:rPr>
              <a:t>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Keď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hlasujete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v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európskych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voľbách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volíte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svojich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poslancov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Európskeho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parlamentu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D8276A-9537-2078-C703-D99F2F119105}"/>
              </a:ext>
            </a:extLst>
          </p:cNvPr>
          <p:cNvSpPr txBox="1"/>
          <p:nvPr/>
        </p:nvSpPr>
        <p:spPr>
          <a:xfrm>
            <a:off x="11277600" y="9111961"/>
            <a:ext cx="5395309" cy="359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00"/>
              </a:lnSpc>
              <a:spcBef>
                <a:spcPct val="0"/>
              </a:spcBef>
            </a:pPr>
            <a:r>
              <a:rPr lang="en-US" sz="1200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📍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Based in Brussels, with plenary sessions in Strasbourg, France</a:t>
            </a:r>
          </a:p>
          <a:p>
            <a:pPr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Source: European Parliament </a:t>
            </a:r>
            <a:r>
              <a:rPr lang="en-US" sz="1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European Union</a:t>
            </a:r>
            <a:endParaRPr lang="en-US" sz="1200" i="1" spc="50" dirty="0">
              <a:latin typeface="Arial" panose="020B0604020202020204" pitchFamily="34" charset="0"/>
              <a:ea typeface="Poppins Italics"/>
              <a:cs typeface="Arial" panose="020B0604020202020204" pitchFamily="34" charset="0"/>
              <a:sym typeface="Poppins Italics"/>
            </a:endParaRPr>
          </a:p>
        </p:txBody>
      </p:sp>
      <p:pic>
        <p:nvPicPr>
          <p:cNvPr id="2052" name="Picture 4" descr="Home | Download Centre | European Parliament">
            <a:extLst>
              <a:ext uri="{FF2B5EF4-FFF2-40B4-BE49-F238E27FC236}">
                <a16:creationId xmlns:a16="http://schemas.microsoft.com/office/drawing/2014/main" id="{D407BA50-639B-6A04-A99C-42ABBD698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020" y="8932855"/>
            <a:ext cx="1905000" cy="1501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What is the European Parliament - ALDA Europe">
            <a:extLst>
              <a:ext uri="{FF2B5EF4-FFF2-40B4-BE49-F238E27FC236}">
                <a16:creationId xmlns:a16="http://schemas.microsoft.com/office/drawing/2014/main" id="{9ADBB8F3-CBFE-91C6-6FAA-6784797FF0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3" r="10782"/>
          <a:stretch/>
        </p:blipFill>
        <p:spPr bwMode="auto">
          <a:xfrm>
            <a:off x="12231426" y="3009900"/>
            <a:ext cx="5255972" cy="30502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4" name="Picture 6" descr="L'hémicycle du Parlement européen | Visiter | Parlement européen">
            <a:extLst>
              <a:ext uri="{FF2B5EF4-FFF2-40B4-BE49-F238E27FC236}">
                <a16:creationId xmlns:a16="http://schemas.microsoft.com/office/drawing/2014/main" id="{33DDB788-5B7F-1DFD-1006-E8BD934F4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8" b="8892"/>
          <a:stretch/>
        </p:blipFill>
        <p:spPr bwMode="auto">
          <a:xfrm>
            <a:off x="11216292" y="6011400"/>
            <a:ext cx="5395308" cy="305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2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 fontScale="90000"/>
          </a:bodyPr>
          <a:lstStyle/>
          <a:p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Rada Európskej únie: </a:t>
            </a:r>
            <a:b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</a:b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Zastupuje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členské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štáty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2" y="4000500"/>
            <a:ext cx="9333998" cy="4932355"/>
          </a:xfrm>
        </p:spPr>
        <p:txBody>
          <a:bodyPr>
            <a:noAutofit/>
          </a:bodyPr>
          <a:lstStyle/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Rada EÚ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zastupuje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vlády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členských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štátov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  <a:endParaRPr kumimoji="0" lang="sk-SK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endParaRPr lang="sk-SK" sz="2000" spc="110" dirty="0"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Tvorí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ju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skupina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ministrov</a:t>
            </a:r>
            <a:r>
              <a:rPr kumimoji="0" lang="sk-SK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členských štátov. S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chádzajú</a:t>
            </a:r>
            <a:r>
              <a:rPr kumimoji="0" lang="sk-SK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sa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sk-SK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podľa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témy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o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ktorej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sa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má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rokovať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(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napr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poľnohospodárstvo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financie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atď</a:t>
            </a:r>
            <a:r>
              <a:rPr kumimoji="0" lang="en-US" sz="2000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.).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Je</a:t>
            </a:r>
            <a:r>
              <a:rPr kumimoji="0" lang="sk-SK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j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hlavné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úlohy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sú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1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Rokovania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hlasovanie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o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právnych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predpisoch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EÚ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spoločne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s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Európskym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parlamentom</a:t>
            </a:r>
            <a:endParaRPr lang="en-US" sz="2000" spc="110" dirty="0">
              <a:latin typeface="Poppins"/>
              <a:ea typeface="Poppins"/>
              <a:cs typeface="Poppins"/>
              <a:sym typeface="Poppins"/>
            </a:endParaRPr>
          </a:p>
          <a:p>
            <a:pPr marL="342900" indent="-342900" algn="just" defTabSz="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Koordinácia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politík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medzi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členskými</a:t>
            </a:r>
            <a:r>
              <a:rPr lang="en-US" sz="2000" spc="110" dirty="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pc="110" dirty="0" err="1">
                <a:latin typeface="Poppins"/>
                <a:ea typeface="Poppins"/>
                <a:cs typeface="Poppins"/>
                <a:sym typeface="Poppins"/>
              </a:rPr>
              <a:t>štátmi</a:t>
            </a:r>
            <a:endParaRPr lang="en-US" sz="2000" spc="110" dirty="0"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i="0" u="none" strike="noStrike" kern="1200" cap="none" spc="110" normalizeH="0" baseline="0" noProof="0" dirty="0">
              <a:ln>
                <a:noFill/>
              </a:ln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algn="just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000" b="1" spc="110" dirty="0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Wingdings" pitchFamily="2" charset="2"/>
              </a:rPr>
              <a:t></a:t>
            </a:r>
            <a:r>
              <a:rPr lang="en-US" sz="2000" b="1" spc="110" dirty="0">
                <a:solidFill>
                  <a:schemeClr val="accent1">
                    <a:lumMod val="75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Rada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zastupuje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národné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kumimoji="0" lang="en-US" sz="2000" b="1" i="0" u="none" strike="noStrike" kern="1200" cap="none" spc="11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vlády</a:t>
            </a:r>
            <a:r>
              <a:rPr kumimoji="0" lang="en-US" sz="2000" b="1" i="0" u="none" strike="noStrike" kern="1200" cap="none" spc="11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D8276A-9537-2078-C703-D99F2F119105}"/>
              </a:ext>
            </a:extLst>
          </p:cNvPr>
          <p:cNvSpPr txBox="1"/>
          <p:nvPr/>
        </p:nvSpPr>
        <p:spPr>
          <a:xfrm>
            <a:off x="10849392" y="8253984"/>
            <a:ext cx="6638006" cy="359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📍</a:t>
            </a:r>
            <a:r>
              <a:rPr lang="pl-PL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Rada ministrov sídli v Bruseli </a:t>
            </a: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pl-PL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Zdroj: 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Council of the European Union </a:t>
            </a:r>
            <a:r>
              <a:rPr lang="en-US" sz="1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European Union</a:t>
            </a:r>
            <a:endParaRPr lang="en-US" sz="1200" i="1" spc="50" dirty="0">
              <a:latin typeface="Arial" panose="020B0604020202020204" pitchFamily="34" charset="0"/>
              <a:ea typeface="Poppins Italics"/>
              <a:cs typeface="Arial" panose="020B0604020202020204" pitchFamily="34" charset="0"/>
              <a:sym typeface="Poppins Italics"/>
            </a:endParaRPr>
          </a:p>
        </p:txBody>
      </p:sp>
      <p:pic>
        <p:nvPicPr>
          <p:cNvPr id="3080" name="Picture 8">
            <a:extLst>
              <a:ext uri="{FF2B5EF4-FFF2-40B4-BE49-F238E27FC236}">
                <a16:creationId xmlns:a16="http://schemas.microsoft.com/office/drawing/2014/main" id="{DA2B268A-C03D-F704-A546-BE34C15F6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0200" y="9095022"/>
            <a:ext cx="1248567" cy="107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European Council - Consilium">
            <a:extLst>
              <a:ext uri="{FF2B5EF4-FFF2-40B4-BE49-F238E27FC236}">
                <a16:creationId xmlns:a16="http://schemas.microsoft.com/office/drawing/2014/main" id="{500CD1A9-E66C-57F0-5E49-BF1215E9EE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" r="5147"/>
          <a:stretch/>
        </p:blipFill>
        <p:spPr bwMode="auto">
          <a:xfrm>
            <a:off x="10849392" y="4062984"/>
            <a:ext cx="6638006" cy="412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73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C57552-66DE-29EF-FAB0-275E4892D44E}"/>
              </a:ext>
            </a:extLst>
          </p:cNvPr>
          <p:cNvSpPr/>
          <p:nvPr/>
        </p:nvSpPr>
        <p:spPr>
          <a:xfrm>
            <a:off x="10789535" y="8065008"/>
            <a:ext cx="7498465" cy="224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/>
          </a:bodyPr>
          <a:lstStyle/>
          <a:p>
            <a:r>
              <a:rPr lang="en-US" sz="6000" b="1" spc="-178" dirty="0" err="1">
                <a:latin typeface="Gobo Caps" panose="02000503000000000000" pitchFamily="50" charset="0"/>
                <a:sym typeface="Poppins Semi-Bold"/>
              </a:rPr>
              <a:t>Ako</a:t>
            </a:r>
            <a:r>
              <a:rPr lang="en-US" sz="6000" b="1" spc="-178" dirty="0">
                <a:latin typeface="Gobo Caps" panose="02000503000000000000" pitchFamily="50" charset="0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sym typeface="Poppins Semi-Bold"/>
              </a:rPr>
              <a:t>sa</a:t>
            </a:r>
            <a:r>
              <a:rPr lang="en-US" sz="6000" b="1" spc="-178" dirty="0">
                <a:latin typeface="Gobo Caps" panose="02000503000000000000" pitchFamily="50" charset="0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sym typeface="Poppins Semi-Bold"/>
              </a:rPr>
              <a:t>prijímajú</a:t>
            </a:r>
            <a:r>
              <a:rPr lang="en-US" sz="6000" b="1" spc="-178" dirty="0">
                <a:latin typeface="Gobo Caps" panose="02000503000000000000" pitchFamily="50" charset="0"/>
                <a:sym typeface="Poppins Semi-Bold"/>
              </a:rPr>
              <a:t> </a:t>
            </a:r>
            <a:r>
              <a:rPr lang="sk-SK" sz="6000" b="1" spc="-178" dirty="0">
                <a:latin typeface="Gobo Caps" panose="02000503000000000000" pitchFamily="50" charset="0"/>
                <a:sym typeface="Poppins Semi-Bold"/>
              </a:rPr>
              <a:t>zákony</a:t>
            </a:r>
            <a:r>
              <a:rPr lang="en-US" sz="6000" b="1" spc="-178" dirty="0">
                <a:latin typeface="Gobo Caps" panose="02000503000000000000" pitchFamily="50" charset="0"/>
                <a:sym typeface="Poppins Semi-Bold"/>
              </a:rPr>
              <a:t> EÚ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2" y="4000500"/>
            <a:ext cx="9650824" cy="4932355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Vo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väčšine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prípadov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  <a:endParaRPr lang="sk-SK" sz="2000" b="1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endParaRPr lang="sk-SK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r>
              <a:rPr lang="sk-SK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1. 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Európska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komisia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navrhuje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zákon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en-US" sz="200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Európsky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parlament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 Rada EÚ o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ňom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diskutujú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navrhujú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zmeny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en-US" sz="200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3.  Aby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bol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zákon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prijatý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musia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sa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obe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inštitúcie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dohodnúť</a:t>
            </a:r>
            <a:r>
              <a:rPr lang="en-US" sz="200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>
              <a:spcBef>
                <a:spcPts val="0"/>
              </a:spcBef>
            </a:pPr>
            <a:endParaRPr lang="en-US" sz="2000" b="1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endParaRPr lang="en-US" sz="2000" b="1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endParaRPr lang="en-US" sz="2000" b="1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spcBef>
                <a:spcPts val="0"/>
              </a:spcBef>
            </a:pPr>
            <a:r>
              <a:rPr lang="pl-PL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Tento systém zabezpečuje rovnováhu medzi: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Európsk</a:t>
            </a:r>
            <a:r>
              <a:rPr lang="sk-SK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ymi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záujm</a:t>
            </a:r>
            <a:r>
              <a:rPr lang="sk-SK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(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Komisia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Občan</a:t>
            </a:r>
            <a:r>
              <a:rPr lang="sk-SK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(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Parlament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</a:p>
          <a:p>
            <a:pPr marL="342900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Člensk</a:t>
            </a:r>
            <a:r>
              <a:rPr lang="sk-SK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ými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štát</a:t>
            </a:r>
            <a:r>
              <a:rPr lang="sk-SK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(Rada)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8083FD-5287-A932-8733-E1CCE18C83CD}"/>
              </a:ext>
            </a:extLst>
          </p:cNvPr>
          <p:cNvSpPr/>
          <p:nvPr/>
        </p:nvSpPr>
        <p:spPr>
          <a:xfrm>
            <a:off x="10789534" y="0"/>
            <a:ext cx="7498465" cy="224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What do the EU institutions do? (infographic) | Topics | European Parliament">
            <a:extLst>
              <a:ext uri="{FF2B5EF4-FFF2-40B4-BE49-F238E27FC236}">
                <a16:creationId xmlns:a16="http://schemas.microsoft.com/office/drawing/2014/main" id="{9B817A19-0DA0-3170-6514-DC281B1DAF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2" b="3236"/>
          <a:stretch/>
        </p:blipFill>
        <p:spPr bwMode="auto">
          <a:xfrm>
            <a:off x="10789533" y="1699260"/>
            <a:ext cx="7498465" cy="6917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51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 fontScale="90000"/>
          </a:bodyPr>
          <a:lstStyle/>
          <a:p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Európska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rada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: </a:t>
            </a:r>
            <a:b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</a:b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Urč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uje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smer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602" y="4000500"/>
            <a:ext cx="9105398" cy="493235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Európska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rada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združuje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vedúcich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predstaviteľov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členských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štátov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ako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sú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prezidenti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premiéri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sk-SK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sk-SK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Neschvaľuje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zákony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Namiesto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toho: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2000" b="1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Určuje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politické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priority EÚ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Stanovuje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dlhodobý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smer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EÚ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Reaguje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závažné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krízy</a:t>
            </a:r>
            <a:endParaRPr lang="sk-SK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sk-SK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US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  <a:sym typeface="Wingdings" pitchFamily="2" charset="2"/>
              </a:rPr>
              <a:t>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Európska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rada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sk-SK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usmer</a:t>
            </a:r>
            <a:r>
              <a:rPr lang="sk-SK" sz="2000" b="1" dirty="0">
                <a:solidFill>
                  <a:schemeClr val="accent1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ňuje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politické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sk-SK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rozhodnutia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D8276A-9537-2078-C703-D99F2F119105}"/>
              </a:ext>
            </a:extLst>
          </p:cNvPr>
          <p:cNvSpPr txBox="1"/>
          <p:nvPr/>
        </p:nvSpPr>
        <p:spPr>
          <a:xfrm>
            <a:off x="10530038" y="7938880"/>
            <a:ext cx="6932779" cy="359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📍</a:t>
            </a:r>
            <a:r>
              <a:rPr lang="pl-PL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 Sídlo Európskej rady je tiež v Bruseli </a:t>
            </a: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pl-PL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Rodinná fotografia z roku 2024 – Zdroj: 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European Council </a:t>
            </a:r>
            <a:r>
              <a:rPr lang="en-US" sz="1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European Union</a:t>
            </a:r>
            <a:endParaRPr lang="en-US" sz="1200" i="1" spc="50" dirty="0">
              <a:latin typeface="Arial" panose="020B0604020202020204" pitchFamily="34" charset="0"/>
              <a:ea typeface="Poppins Italics"/>
              <a:cs typeface="Arial" panose="020B0604020202020204" pitchFamily="34" charset="0"/>
              <a:sym typeface="Poppins Italics"/>
            </a:endParaRPr>
          </a:p>
        </p:txBody>
      </p:sp>
      <p:pic>
        <p:nvPicPr>
          <p:cNvPr id="4100" name="Picture 4" descr="European Council - Consilium">
            <a:extLst>
              <a:ext uri="{FF2B5EF4-FFF2-40B4-BE49-F238E27FC236}">
                <a16:creationId xmlns:a16="http://schemas.microsoft.com/office/drawing/2014/main" id="{1A69FBC5-45EF-21F9-06EA-C6CA0138C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" t="2427" r="2010" b="-2427"/>
          <a:stretch/>
        </p:blipFill>
        <p:spPr bwMode="auto">
          <a:xfrm>
            <a:off x="10530038" y="4152900"/>
            <a:ext cx="6493860" cy="37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AC342A8A-A89D-65E6-DCD4-6E5A674BE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0200" y="9095022"/>
            <a:ext cx="1248567" cy="107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83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D75F5-6ABE-ADF6-A25A-8DCB0DDD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BB1DE9-76FE-0DAC-00DB-FB959ED52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76" y="2095500"/>
            <a:ext cx="15116336" cy="1073448"/>
          </a:xfrm>
        </p:spPr>
        <p:txBody>
          <a:bodyPr>
            <a:normAutofit fontScale="90000"/>
          </a:bodyPr>
          <a:lstStyle/>
          <a:p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Súdny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dvor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Európskej únie (SDEÚ):  </a:t>
            </a:r>
            <a:b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</a:b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Zabezpeč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uje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dodržiavani</a:t>
            </a:r>
            <a:r>
              <a:rPr lang="sk-SK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e</a:t>
            </a:r>
            <a:r>
              <a:rPr lang="en-US" sz="6000" b="1" spc="-178" dirty="0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 </a:t>
            </a:r>
            <a:r>
              <a:rPr lang="en-US" sz="6000" b="1" spc="-178" dirty="0" err="1">
                <a:latin typeface="Gobo Caps" panose="02000503000000000000" pitchFamily="50" charset="0"/>
                <a:ea typeface="Gobo Caps" panose="02000503000000000000" pitchFamily="50" charset="0"/>
                <a:cs typeface="Poppins Semi-Bold"/>
                <a:sym typeface="Poppins Semi-Bold"/>
              </a:rPr>
              <a:t>pravidiel</a:t>
            </a:r>
            <a:endParaRPr lang="fr-FR" sz="6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A13D8-27D1-562A-E573-AC091648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576" y="4457700"/>
            <a:ext cx="8724398" cy="4620423"/>
          </a:xfrm>
        </p:spPr>
        <p:txBody>
          <a:bodyPr>
            <a:noAutofit/>
          </a:bodyPr>
          <a:lstStyle/>
          <a:p>
            <a:pPr algn="just"/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Súdny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dvor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EÚ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dbá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to, aby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sk-SK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zákony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EÚ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správne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sk-SK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interpretovali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uplatňoval</a:t>
            </a:r>
            <a:r>
              <a:rPr lang="sk-SK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algn="just"/>
            <a:endParaRPr lang="en-US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Jeho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hlavné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úlohy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sú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Riešenie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sporov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medzi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členskými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štátmi</a:t>
            </a:r>
            <a:endParaRPr lang="sk-SK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Zabezpečenie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toho, aby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inštitúcie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EÚ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dodržiavali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zmluvy</a:t>
            </a:r>
            <a:endParaRPr lang="sk-SK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Ochrana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práv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občanov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podľa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práva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EÚ</a:t>
            </a:r>
          </a:p>
          <a:p>
            <a:pPr algn="just"/>
            <a:endParaRPr lang="en-US" sz="2000" b="0" i="0" dirty="0">
              <a:solidFill>
                <a:srgbClr val="000000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/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sym typeface="Wingdings" pitchFamily="2" charset="2"/>
              </a:rPr>
              <a:t>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Súdny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dvor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EÚ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zabezpečuje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, aby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sa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právo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EÚ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dodržiavalo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vo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všetkých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členských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b="1" i="0" dirty="0" err="1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štátoch</a:t>
            </a:r>
            <a:r>
              <a:rPr lang="en-US" sz="2000" b="1" i="0" dirty="0">
                <a:solidFill>
                  <a:schemeClr val="accent1">
                    <a:lumMod val="75000"/>
                  </a:schemeClr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D8276A-9537-2078-C703-D99F2F119105}"/>
              </a:ext>
            </a:extLst>
          </p:cNvPr>
          <p:cNvSpPr txBox="1"/>
          <p:nvPr/>
        </p:nvSpPr>
        <p:spPr>
          <a:xfrm>
            <a:off x="10486417" y="8872767"/>
            <a:ext cx="4549315" cy="359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Source: Court of Justice of the European Union</a:t>
            </a: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b="0" i="1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European Union</a:t>
            </a:r>
            <a:endParaRPr lang="en-US" sz="1200" i="1" spc="50" dirty="0">
              <a:latin typeface="Arial" panose="020B0604020202020204" pitchFamily="34" charset="0"/>
              <a:ea typeface="Poppins Italics"/>
              <a:cs typeface="Arial" panose="020B0604020202020204" pitchFamily="34" charset="0"/>
              <a:sym typeface="Poppins Itali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8846DC-E870-768B-A60D-25AC9C8906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/>
          <a:stretch/>
        </p:blipFill>
        <p:spPr>
          <a:xfrm>
            <a:off x="12598026" y="3223092"/>
            <a:ext cx="4623173" cy="29548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CADC4CE-6093-FC73-E451-503A4D5DA5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0" b="4001"/>
          <a:stretch/>
        </p:blipFill>
        <p:spPr>
          <a:xfrm>
            <a:off x="10515599" y="6057900"/>
            <a:ext cx="4549315" cy="2775446"/>
          </a:xfrm>
          <a:prstGeom prst="rect">
            <a:avLst/>
          </a:prstGeom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09999F0B-451C-586A-E917-430F39B855B4}"/>
              </a:ext>
            </a:extLst>
          </p:cNvPr>
          <p:cNvSpPr txBox="1"/>
          <p:nvPr/>
        </p:nvSpPr>
        <p:spPr>
          <a:xfrm>
            <a:off x="15110788" y="6232045"/>
            <a:ext cx="2424678" cy="359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📍</a:t>
            </a: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The CJEU is based in </a:t>
            </a:r>
          </a:p>
          <a:p>
            <a:pPr algn="just">
              <a:lnSpc>
                <a:spcPts val="1400"/>
              </a:lnSpc>
              <a:spcBef>
                <a:spcPct val="0"/>
              </a:spcBef>
            </a:pPr>
            <a:r>
              <a:rPr lang="en-US" sz="1200" i="1" spc="50" dirty="0">
                <a:latin typeface="Arial" panose="020B0604020202020204" pitchFamily="34" charset="0"/>
                <a:ea typeface="Poppins Italics"/>
                <a:cs typeface="Arial" panose="020B0604020202020204" pitchFamily="34" charset="0"/>
                <a:sym typeface="Poppins Italics"/>
              </a:rPr>
              <a:t>Luxembourg city,, Luxembourg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11CD12-F859-3503-9A08-FCFA428D7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9999" y="8724900"/>
            <a:ext cx="1422400" cy="144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9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C581-362E-E706-206C-5A974E09A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BD3416-65B8-3536-7E89-7BB5C2E35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4152900"/>
            <a:ext cx="16611600" cy="2971800"/>
          </a:xfrm>
        </p:spPr>
        <p:txBody>
          <a:bodyPr>
            <a:normAutofit/>
          </a:bodyPr>
          <a:lstStyle/>
          <a:p>
            <a:pPr algn="just"/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Ďalšie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informácie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o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jednotlivých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častiach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tejto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sk-SK" sz="4200" dirty="0">
                <a:latin typeface="Gobo Caps" panose="02000503000000000000" pitchFamily="50" charset="0"/>
                <a:ea typeface="Gobo Caps" panose="02000503000000000000" pitchFamily="50" charset="0"/>
              </a:rPr>
              <a:t>prezentácie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alebo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o </a:t>
            </a:r>
            <a:r>
              <a:rPr lang="sk-SK" sz="4200" dirty="0">
                <a:latin typeface="Gobo Caps" panose="02000503000000000000" pitchFamily="50" charset="0"/>
                <a:ea typeface="Gobo Caps" panose="02000503000000000000" pitchFamily="50" charset="0"/>
              </a:rPr>
              <a:t>ďalší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ch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inštitúciách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nájdete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r>
              <a:rPr lang="en-US" sz="4200" dirty="0" err="1">
                <a:latin typeface="Gobo Caps" panose="02000503000000000000" pitchFamily="50" charset="0"/>
                <a:ea typeface="Gobo Caps" panose="02000503000000000000" pitchFamily="50" charset="0"/>
              </a:rPr>
              <a:t>na</a:t>
            </a:r>
            <a:r>
              <a:rPr lang="en-US" sz="4200" dirty="0">
                <a:latin typeface="Gobo Caps" panose="02000503000000000000" pitchFamily="50" charset="0"/>
                <a:ea typeface="Gobo Caps" panose="02000503000000000000" pitchFamily="50" charset="0"/>
              </a:rPr>
              <a:t>:</a:t>
            </a:r>
          </a:p>
          <a:p>
            <a:pPr algn="just"/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obo Caps" panose="02000503000000000000" pitchFamily="50" charset="0"/>
                <a:ea typeface="Gobo Caps" panose="02000503000000000000" pitchFamily="50" charset="0"/>
                <a:hlinkClick r:id="rId2"/>
              </a:rPr>
              <a:t>https://european-union.europa.eu/institutions-law-budget/institutions-and-bodies/types-institutions-and-bodies_sk</a:t>
            </a:r>
            <a:r>
              <a:rPr lang="sk-SK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obo Caps" panose="02000503000000000000" pitchFamily="50" charset="0"/>
                <a:ea typeface="Gobo Caps" panose="02000503000000000000" pitchFamily="50" charset="0"/>
              </a:rPr>
              <a:t> </a:t>
            </a:r>
            <a:endParaRPr lang="en-US" sz="3200" dirty="0">
              <a:solidFill>
                <a:schemeClr val="accent1">
                  <a:lumMod val="60000"/>
                  <a:lumOff val="40000"/>
                </a:schemeClr>
              </a:solidFill>
              <a:latin typeface="Gobo Caps" panose="02000503000000000000" pitchFamily="50" charset="0"/>
              <a:ea typeface="Gobo Caps" panose="02000503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21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9B72D-55AD-5BD5-3E6E-A2B8D283C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48D344-6943-962B-B898-5C4DB6423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832" y="3276600"/>
            <a:ext cx="15116336" cy="3733800"/>
          </a:xfrm>
        </p:spPr>
        <p:txBody>
          <a:bodyPr>
            <a:normAutofit/>
          </a:bodyPr>
          <a:lstStyle/>
          <a:p>
            <a:pPr algn="ctr"/>
            <a:r>
              <a:rPr lang="fr-FR" sz="19900" dirty="0">
                <a:latin typeface="Gobo Caps" panose="02000503000000000000" pitchFamily="50" charset="0"/>
                <a:ea typeface="Gobo Caps" panose="02000503000000000000" pitchFamily="50" charset="0"/>
              </a:rPr>
              <a:t>Je </a:t>
            </a:r>
            <a:r>
              <a:rPr lang="fr-FR" sz="19900" dirty="0" err="1">
                <a:latin typeface="Gobo Caps" panose="02000503000000000000" pitchFamily="50" charset="0"/>
                <a:ea typeface="Gobo Caps" panose="02000503000000000000" pitchFamily="50" charset="0"/>
              </a:rPr>
              <a:t>čas</a:t>
            </a:r>
            <a:r>
              <a:rPr lang="fr-FR" sz="19900" dirty="0">
                <a:latin typeface="Gobo Caps" panose="02000503000000000000" pitchFamily="50" charset="0"/>
                <a:ea typeface="Gobo Caps" panose="02000503000000000000" pitchFamily="50" charset="0"/>
              </a:rPr>
              <a:t> na </a:t>
            </a:r>
            <a:r>
              <a:rPr lang="fr-FR" sz="19900" dirty="0" err="1">
                <a:latin typeface="Gobo Caps" panose="02000503000000000000" pitchFamily="50" charset="0"/>
                <a:ea typeface="Gobo Caps" panose="02000503000000000000" pitchFamily="50" charset="0"/>
              </a:rPr>
              <a:t>kvíz</a:t>
            </a:r>
            <a:r>
              <a:rPr lang="fr-FR" sz="19900" dirty="0">
                <a:latin typeface="Gobo Caps" panose="02000503000000000000" pitchFamily="50" charset="0"/>
                <a:ea typeface="Gobo Caps" panose="02000503000000000000" pitchFamily="50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83990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35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988" y="0"/>
            <a:ext cx="18420971" cy="10336194"/>
          </a:xfrm>
          <a:custGeom>
            <a:avLst/>
            <a:gdLst/>
            <a:ahLst/>
            <a:cxnLst/>
            <a:rect l="l" t="t" r="r" b="b"/>
            <a:pathLst>
              <a:path w="18420971" h="10336194">
                <a:moveTo>
                  <a:pt x="0" y="0"/>
                </a:moveTo>
                <a:lnTo>
                  <a:pt x="18420972" y="0"/>
                </a:lnTo>
                <a:lnTo>
                  <a:pt x="18420972" y="10336194"/>
                </a:lnTo>
                <a:lnTo>
                  <a:pt x="0" y="103361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35" b="-235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9552292" y="2337732"/>
            <a:ext cx="7867901" cy="4600003"/>
            <a:chOff x="0" y="0"/>
            <a:chExt cx="10490534" cy="6133338"/>
          </a:xfrm>
        </p:grpSpPr>
        <p:grpSp>
          <p:nvGrpSpPr>
            <p:cNvPr id="4" name="Group 4"/>
            <p:cNvGrpSpPr/>
            <p:nvPr/>
          </p:nvGrpSpPr>
          <p:grpSpPr>
            <a:xfrm>
              <a:off x="3690003" y="0"/>
              <a:ext cx="4114800" cy="2715768"/>
              <a:chOff x="0" y="0"/>
              <a:chExt cx="635000" cy="4191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350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635000" h="419100">
                    <a:moveTo>
                      <a:pt x="48997" y="0"/>
                    </a:moveTo>
                    <a:lnTo>
                      <a:pt x="586003" y="0"/>
                    </a:lnTo>
                    <a:cubicBezTo>
                      <a:pt x="598998" y="0"/>
                      <a:pt x="611460" y="5162"/>
                      <a:pt x="620649" y="14351"/>
                    </a:cubicBezTo>
                    <a:cubicBezTo>
                      <a:pt x="629838" y="23540"/>
                      <a:pt x="635000" y="36002"/>
                      <a:pt x="635000" y="48997"/>
                    </a:cubicBezTo>
                    <a:lnTo>
                      <a:pt x="635000" y="370103"/>
                    </a:lnTo>
                    <a:cubicBezTo>
                      <a:pt x="635000" y="383098"/>
                      <a:pt x="629838" y="395560"/>
                      <a:pt x="620649" y="404749"/>
                    </a:cubicBezTo>
                    <a:cubicBezTo>
                      <a:pt x="611460" y="413938"/>
                      <a:pt x="598998" y="419100"/>
                      <a:pt x="586003" y="419100"/>
                    </a:cubicBezTo>
                    <a:lnTo>
                      <a:pt x="48997" y="419100"/>
                    </a:lnTo>
                    <a:cubicBezTo>
                      <a:pt x="36002" y="419100"/>
                      <a:pt x="23540" y="413938"/>
                      <a:pt x="14351" y="404749"/>
                    </a:cubicBezTo>
                    <a:cubicBezTo>
                      <a:pt x="5162" y="395560"/>
                      <a:pt x="0" y="383098"/>
                      <a:pt x="0" y="370103"/>
                    </a:cubicBezTo>
                    <a:lnTo>
                      <a:pt x="0" y="48997"/>
                    </a:lnTo>
                    <a:cubicBezTo>
                      <a:pt x="0" y="36002"/>
                      <a:pt x="5162" y="23540"/>
                      <a:pt x="14351" y="14351"/>
                    </a:cubicBezTo>
                    <a:cubicBezTo>
                      <a:pt x="23540" y="5162"/>
                      <a:pt x="36002" y="0"/>
                      <a:pt x="48997" y="0"/>
                    </a:cubicBezTo>
                    <a:close/>
                  </a:path>
                </a:pathLst>
              </a:custGeom>
              <a:solidFill>
                <a:srgbClr val="FEFFFF"/>
              </a:solidFill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635000" cy="4667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3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3486292"/>
              <a:ext cx="5268124" cy="2596729"/>
            </a:xfrm>
            <a:custGeom>
              <a:avLst/>
              <a:gdLst/>
              <a:ahLst/>
              <a:cxnLst/>
              <a:rect l="l" t="t" r="r" b="b"/>
              <a:pathLst>
                <a:path w="5268124" h="2596729">
                  <a:moveTo>
                    <a:pt x="0" y="0"/>
                  </a:moveTo>
                  <a:lnTo>
                    <a:pt x="5268124" y="0"/>
                  </a:lnTo>
                  <a:lnTo>
                    <a:pt x="5268124" y="2596728"/>
                  </a:lnTo>
                  <a:lnTo>
                    <a:pt x="0" y="25967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46151" t="-242492" r="-117890" b="-188236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reeform 8"/>
            <p:cNvSpPr/>
            <p:nvPr/>
          </p:nvSpPr>
          <p:spPr>
            <a:xfrm>
              <a:off x="5402368" y="2646441"/>
              <a:ext cx="2536602" cy="3436579"/>
            </a:xfrm>
            <a:custGeom>
              <a:avLst/>
              <a:gdLst/>
              <a:ahLst/>
              <a:cxnLst/>
              <a:rect l="l" t="t" r="r" b="b"/>
              <a:pathLst>
                <a:path w="2536602" h="3436579">
                  <a:moveTo>
                    <a:pt x="0" y="0"/>
                  </a:moveTo>
                  <a:lnTo>
                    <a:pt x="2536602" y="0"/>
                  </a:lnTo>
                  <a:lnTo>
                    <a:pt x="2536602" y="3436579"/>
                  </a:lnTo>
                  <a:lnTo>
                    <a:pt x="0" y="3436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27719" t="-164755" r="-140556" b="-13815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7804803" y="3435974"/>
              <a:ext cx="2685732" cy="2697364"/>
            </a:xfrm>
            <a:custGeom>
              <a:avLst/>
              <a:gdLst/>
              <a:ahLst/>
              <a:cxnLst/>
              <a:rect l="l" t="t" r="r" b="b"/>
              <a:pathLst>
                <a:path w="2685732" h="2697364">
                  <a:moveTo>
                    <a:pt x="0" y="0"/>
                  </a:moveTo>
                  <a:lnTo>
                    <a:pt x="2685731" y="0"/>
                  </a:lnTo>
                  <a:lnTo>
                    <a:pt x="2685731" y="2697364"/>
                  </a:lnTo>
                  <a:lnTo>
                    <a:pt x="0" y="2697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77040" t="-234647" r="-37470" b="-178684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00092" y="8601697"/>
            <a:ext cx="3152309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FEFFFF"/>
                </a:solidFill>
                <a:latin typeface="Poppins"/>
                <a:ea typeface="Poppins"/>
                <a:cs typeface="Poppins"/>
                <a:sym typeface="Poppins"/>
              </a:rPr>
              <a:t>© Kiana Ghorbanian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27CD1B4-AE69-B977-0FD4-86B0D3246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988" y="7200901"/>
            <a:ext cx="18420970" cy="313529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585</Words>
  <Application>Microsoft Office PowerPoint</Application>
  <PresentationFormat>Personnalisé</PresentationFormat>
  <Paragraphs>102</Paragraphs>
  <Slides>12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12</vt:i4>
      </vt:variant>
    </vt:vector>
  </HeadingPairs>
  <TitlesOfParts>
    <vt:vector size="21" baseType="lpstr">
      <vt:lpstr>Georgia Pro Semibold</vt:lpstr>
      <vt:lpstr>Avenir Next LT Pro Light</vt:lpstr>
      <vt:lpstr>Arial</vt:lpstr>
      <vt:lpstr>Avenir Next LT Pro</vt:lpstr>
      <vt:lpstr>Calibri</vt:lpstr>
      <vt:lpstr>Poppins</vt:lpstr>
      <vt:lpstr>Gobo Caps</vt:lpstr>
      <vt:lpstr>Office Theme</vt:lpstr>
      <vt:lpstr>RocaVTI</vt:lpstr>
      <vt:lpstr>Présentation PowerPoint</vt:lpstr>
      <vt:lpstr>Présentation PowerPoint</vt:lpstr>
      <vt:lpstr>Présentation PowerPoint</vt:lpstr>
      <vt:lpstr>Európska komisia:  Navrhuje zákony</vt:lpstr>
      <vt:lpstr>Európsky parlament:  Zastupuje občanov</vt:lpstr>
      <vt:lpstr>Rada Európskej únie:  Zastupuje členské štáty</vt:lpstr>
      <vt:lpstr>Ako sa prijímajú zákony EÚ</vt:lpstr>
      <vt:lpstr>Európska rada:  Určuje smer</vt:lpstr>
      <vt:lpstr>Súdny dvor Európskej únie (SDEÚ):   Zabezpečuje dodržiavanie pravidiel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KA210 EduLand - Module 1 UE</dc:title>
  <cp:lastModifiedBy>diana jamborova</cp:lastModifiedBy>
  <cp:revision>68</cp:revision>
  <dcterms:created xsi:type="dcterms:W3CDTF">2006-08-16T00:00:00Z</dcterms:created>
  <dcterms:modified xsi:type="dcterms:W3CDTF">2026-07-14T16:21:21Z</dcterms:modified>
  <dc:identifier>DAHC5ZM6J1E</dc:identifier>
</cp:coreProperties>
</file>